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7"/>
  </p:notesMasterIdLst>
  <p:sldIdLst>
    <p:sldId id="256" r:id="rId2"/>
    <p:sldId id="257" r:id="rId3"/>
    <p:sldId id="258" r:id="rId4"/>
    <p:sldId id="569" r:id="rId5"/>
    <p:sldId id="5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3"/>
    <p:restoredTop sz="94696"/>
  </p:normalViewPr>
  <p:slideViewPr>
    <p:cSldViewPr snapToGrid="0" snapToObjects="1">
      <p:cViewPr varScale="1">
        <p:scale>
          <a:sx n="115" d="100"/>
          <a:sy n="11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231B3-07BE-0C45-9F57-A3F0C3A6071A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B16EF-2872-0B4B-AB03-0C04567A2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632E2-C8DC-4091-AA6E-1D81357B2AB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230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0C02-C217-41B4-937E-664708C41042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3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6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68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A1B3-648F-4EFE-88D6-E3D175538744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12/01/2024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E22B-4DB0-4961-B8C4-3019A37CB37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2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81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5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8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2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8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4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9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D03601-4724-4293-A32A-3A0879C5D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33AC3-E189-483B-9E8C-DFD5D2A186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96031-6CFC-8B42-A090-7686948BB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</p:spPr>
        <p:txBody>
          <a:bodyPr>
            <a:normAutofit/>
          </a:bodyPr>
          <a:lstStyle/>
          <a:p>
            <a:r>
              <a:rPr lang="en-US" sz="3200"/>
              <a:t>Strategic Plan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077BE-8B8B-5D4D-B50A-2480F38AA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2020-2024</a:t>
            </a: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8AE64B-0C33-0540-8F25-9C749425A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621" y="1556084"/>
            <a:ext cx="6512757" cy="157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67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1CE35-5871-0944-BB40-256A3DE4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dirty="0">
                <a:solidFill>
                  <a:srgbClr val="FFFFFF"/>
                </a:solidFill>
              </a:rPr>
              <a:t>Background Synopsis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2F7D7-FE6B-FE4D-8D5F-570E42E73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737937"/>
            <a:ext cx="6493974" cy="5358063"/>
          </a:xfrm>
        </p:spPr>
        <p:txBody>
          <a:bodyPr anchor="ctr">
            <a:normAutofit/>
          </a:bodyPr>
          <a:lstStyle/>
          <a:p>
            <a:r>
              <a:rPr lang="en-US" dirty="0"/>
              <a:t>Mississauga has a growing diverse cultural population with a large portion living in poverty (11.8%)</a:t>
            </a:r>
          </a:p>
          <a:p>
            <a:r>
              <a:rPr lang="en-US" dirty="0"/>
              <a:t>Majority of Mississauga residents will require primary care in the future </a:t>
            </a:r>
          </a:p>
          <a:p>
            <a:pPr lvl="1"/>
            <a:r>
              <a:rPr lang="en-US" dirty="0"/>
              <a:t>40% of the population has multimorbidity and will require future health care services </a:t>
            </a:r>
          </a:p>
          <a:p>
            <a:r>
              <a:rPr lang="en-US" dirty="0"/>
              <a:t>Ontario is looking to increase the accessibility of primary care </a:t>
            </a:r>
          </a:p>
          <a:p>
            <a:r>
              <a:rPr lang="en-US" dirty="0"/>
              <a:t>CVFHT is currently creating infrastructure to adhere to this future demand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A52895-3B9C-BD4D-8A1D-069319DBE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974" y="6024276"/>
            <a:ext cx="3356415" cy="8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2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FE66F-3F53-6345-8242-F32C3E5414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362C7-5C95-4B40-A882-6D81F0111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CVFHT is measuring engagement within the organization’s stakeholders using three tools: Surveys, Interviews, and Planning sessions </a:t>
            </a:r>
          </a:p>
          <a:p>
            <a:r>
              <a:rPr lang="en-US" dirty="0"/>
              <a:t>Patients Prioritize: Accessibility, Timeliness, Compassion, and High-quality care </a:t>
            </a:r>
          </a:p>
          <a:p>
            <a:r>
              <a:rPr lang="en-US" dirty="0"/>
              <a:t>Methods to satisfy Internal stakeholders: Strengthening workplace culture and medicine teaching</a:t>
            </a:r>
          </a:p>
          <a:p>
            <a:r>
              <a:rPr lang="en-US" dirty="0"/>
              <a:t>Key External forces facing CVFHT:</a:t>
            </a:r>
          </a:p>
          <a:p>
            <a:pPr lvl="1"/>
            <a:r>
              <a:rPr lang="en-US" dirty="0"/>
              <a:t>Increasing Population/urbanization, Rapidly changing patient technology, Provincial health system changes, Primary care shifting towards collaboration,  Limited referral options for patients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6167BC-C6C1-8944-A330-094451B66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974" y="6024276"/>
            <a:ext cx="3356415" cy="8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7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228850"/>
            <a:ext cx="8229600" cy="729208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Strategic Plan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2020 -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2024</a:t>
            </a:r>
            <a:endParaRPr lang="en-C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E7A5A-1EA4-4133-A7A7-F8C0C788F9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631028" y="4966727"/>
            <a:ext cx="2743200" cy="87422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&amp; Continuous Learning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Excelling in our knowledge and competencies to improve how we deliver care.</a:t>
            </a:r>
          </a:p>
          <a:p>
            <a:pPr algn="ctr"/>
            <a:endParaRPr lang="en-CA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724075" y="3860640"/>
            <a:ext cx="2743200" cy="90710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Caring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Demonstrating our compassion and respect for our patients.</a:t>
            </a:r>
          </a:p>
          <a:p>
            <a:pPr algn="ctr"/>
            <a:endParaRPr lang="en-US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71261" y="3876714"/>
            <a:ext cx="2743200" cy="87496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&amp; Accountability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Delivering on high-quality care and on our accountabilities to our patients, staff and government.</a:t>
            </a:r>
            <a:endParaRPr lang="en-US" sz="1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724075" y="4966727"/>
            <a:ext cx="2743200" cy="8742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  <a:endParaRPr 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Prioritizing collaborative care and partnerships, both inside and outside CVFHT.</a:t>
            </a:r>
            <a:endParaRPr lang="en-CA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515275" y="3876714"/>
            <a:ext cx="2743200" cy="9066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excellent inter-professionally, clinically and academically to provide the best care for patients.</a:t>
            </a:r>
            <a:endParaRPr 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537981" y="4966727"/>
            <a:ext cx="2743200" cy="8742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Inclusivity</a:t>
            </a:r>
          </a:p>
          <a:p>
            <a:pPr algn="ctr"/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inclusive space for patients and staff from all walks of life.</a:t>
            </a:r>
            <a:endParaRPr lang="en-CA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24075" y="3136612"/>
            <a:ext cx="906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Values: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principles for behaviours and actions that are lived by the organization and its members on a daily basis.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4075" y="1981856"/>
            <a:ext cx="75914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Mission: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aspirational and functional expression of the </a:t>
            </a:r>
            <a: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organization’s existence.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66937" y="2662677"/>
            <a:ext cx="8486725" cy="340519"/>
          </a:xfrm>
          <a:prstGeom prst="roundRect">
            <a:avLst/>
          </a:prstGeom>
          <a:noFill/>
          <a:ln w="28575">
            <a:solidFill>
              <a:srgbClr val="CCCD0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CA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Shaping the future of primary care through education and high-quality collaborative</a:t>
            </a:r>
            <a:r>
              <a:rPr lang="en-CA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24075" y="1025065"/>
            <a:ext cx="8534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Vision: </a:t>
            </a:r>
            <a:r>
              <a:rPr lang="en-CA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articulation of an organization’s dreams and hopes for the future.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43199" y="1456169"/>
            <a:ext cx="6934200" cy="340519"/>
          </a:xfrm>
          <a:prstGeom prst="roundRect">
            <a:avLst/>
          </a:prstGeom>
          <a:noFill/>
          <a:ln w="28575">
            <a:solidFill>
              <a:srgbClr val="005D5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CA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Partnering to provide excellent primary care</a:t>
            </a:r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74BC6D8-7AD8-0646-9EC1-72AE15C14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2974" y="6024276"/>
            <a:ext cx="3356415" cy="8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4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533819" y="6477000"/>
            <a:ext cx="984019" cy="273844"/>
          </a:xfrm>
        </p:spPr>
        <p:txBody>
          <a:bodyPr/>
          <a:lstStyle/>
          <a:p>
            <a:fld id="{2890E22B-4DB0-4961-B8C4-3019A37CB37E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en-CA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5535" y="1478300"/>
            <a:ext cx="2276348" cy="9600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n-US" sz="1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access to care for the patients and community we serve</a:t>
            </a:r>
            <a:endParaRPr lang="en-CA" sz="12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066" y="1477298"/>
            <a:ext cx="2426109" cy="962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and develop our team</a:t>
            </a:r>
            <a:endParaRPr lang="en-CA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511" y="1477297"/>
            <a:ext cx="2215682" cy="958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leading-edge clinical education</a:t>
            </a:r>
            <a:endParaRPr lang="en-CA" sz="12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0400" y="1673432"/>
            <a:ext cx="1614253" cy="675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pPr algn="ctr"/>
            <a:endParaRPr lang="en-US" sz="788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we commit to?</a:t>
            </a:r>
          </a:p>
          <a:p>
            <a:pPr algn="ctr"/>
            <a:endParaRPr lang="en-US" sz="9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4643" y="3167799"/>
            <a:ext cx="2435531" cy="2010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sustainable teams to support patient and provider experience</a:t>
            </a:r>
          </a:p>
          <a:p>
            <a:endParaRPr lang="en-US" sz="105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learning and development at all levels of the organization </a:t>
            </a:r>
            <a:endParaRPr lang="en-US" sz="1050" strike="sngStrik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strike="sngStrik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the population health outcomes of our FHT roster and patients in the community through partnership initiatives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93091" y="3167800"/>
            <a:ext cx="2215681" cy="20107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Prioritize and showcase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academic family medicine education</a:t>
            </a:r>
          </a:p>
          <a:p>
            <a:endParaRPr lang="en-US" sz="10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Evolve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family medicine education program to include inter-professional education within a team-based setting</a:t>
            </a:r>
          </a:p>
          <a:p>
            <a:endParaRPr lang="en-US" sz="10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Steward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resources to be effective leaders in primary care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61603" y="3167802"/>
            <a:ext cx="2290280" cy="2010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purposefully to serve the unique needs of the community</a:t>
            </a:r>
          </a:p>
          <a:p>
            <a:endParaRPr lang="en-US" sz="10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patient access to specialist and community-based services</a:t>
            </a:r>
          </a:p>
          <a:p>
            <a:endParaRPr lang="en-US" sz="105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care and </a:t>
            </a:r>
          </a:p>
          <a:p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opportunities</a:t>
            </a:r>
          </a:p>
          <a:p>
            <a:endParaRPr lang="en-US" sz="105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0669" y="2558775"/>
            <a:ext cx="7247168" cy="4412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Experience   </a:t>
            </a:r>
            <a:r>
              <a:rPr lang="en-CA" sz="105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  </a:t>
            </a:r>
            <a:r>
              <a:rPr lang="en-CA" sz="105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Experience   </a:t>
            </a:r>
            <a:r>
              <a:rPr lang="en-CA" sz="105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  </a:t>
            </a:r>
            <a:r>
              <a:rPr lang="en-CA" sz="105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284" y="2540701"/>
            <a:ext cx="16142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we measure the success and impact of our goals?</a:t>
            </a:r>
            <a:endParaRPr lang="en-CA" sz="9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4425" y="3305868"/>
            <a:ext cx="13081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Tactics</a:t>
            </a:r>
          </a:p>
          <a:p>
            <a:pPr algn="ctr"/>
            <a:endParaRPr lang="en-US" sz="75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some of the tactics we can take to achieve each of our goals?</a:t>
            </a:r>
            <a:endParaRPr lang="en-CA" sz="9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28760" y="5356145"/>
            <a:ext cx="1614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Actioning this Plan</a:t>
            </a:r>
            <a:endParaRPr lang="en-CA" sz="8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61144" y="5317861"/>
            <a:ext cx="7247168" cy="3725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Operating Plan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each year with specific actions and initiatives that drive the strategic plan, </a:t>
            </a:r>
          </a:p>
          <a:p>
            <a:pPr algn="ctr"/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balancing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9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1828800" y="204601"/>
            <a:ext cx="9031886" cy="72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00BABE">
                    <a:lumMod val="50000"/>
                  </a:srgbClr>
                </a:solidFill>
              </a:rPr>
              <a:t>Strategic Plan Framework</a:t>
            </a:r>
            <a:endParaRPr lang="en-CA" sz="2800" b="1" dirty="0">
              <a:solidFill>
                <a:srgbClr val="00BABE">
                  <a:lumMod val="50000"/>
                </a:srgb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6EA4975-F3BB-0348-BD66-6F5D451854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2974" y="6024276"/>
            <a:ext cx="3356415" cy="8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1909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499</Words>
  <Application>Microsoft Office PowerPoint</Application>
  <PresentationFormat>Widescreen</PresentationFormat>
  <Paragraphs>69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Wingdings</vt:lpstr>
      <vt:lpstr>Parcel</vt:lpstr>
      <vt:lpstr>Strategic Plan Summary</vt:lpstr>
      <vt:lpstr>Background Synopsis </vt:lpstr>
      <vt:lpstr>Method</vt:lpstr>
      <vt:lpstr>Strategic Plan 2020 - 2024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Summary</dc:title>
  <dc:creator>Jiabo Andrew Fear</dc:creator>
  <cp:lastModifiedBy>Batizi, Timea</cp:lastModifiedBy>
  <cp:revision>8</cp:revision>
  <dcterms:created xsi:type="dcterms:W3CDTF">2020-11-13T02:01:40Z</dcterms:created>
  <dcterms:modified xsi:type="dcterms:W3CDTF">2024-01-12T13:13:53Z</dcterms:modified>
</cp:coreProperties>
</file>