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7"/>
  </p:notesMasterIdLst>
  <p:sldIdLst>
    <p:sldId id="256" r:id="rId2"/>
    <p:sldId id="257" r:id="rId3"/>
    <p:sldId id="258" r:id="rId4"/>
    <p:sldId id="569" r:id="rId5"/>
    <p:sldId id="5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3"/>
    <p:restoredTop sz="94696"/>
  </p:normalViewPr>
  <p:slideViewPr>
    <p:cSldViewPr snapToGrid="0" snapToObjects="1">
      <p:cViewPr varScale="1">
        <p:scale>
          <a:sx n="115" d="100"/>
          <a:sy n="115" d="100"/>
        </p:scale>
        <p:origin x="1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231B3-07BE-0C45-9F57-A3F0C3A6071A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B16EF-2872-0B4B-AB03-0C04567A2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5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632E2-C8DC-4091-AA6E-1D81357B2AB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2303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0C02-C217-41B4-937E-664708C41042}" type="slidenum">
              <a:rPr lang="en-CA" smtClean="0">
                <a:solidFill>
                  <a:prstClr val="black"/>
                </a:solidFill>
              </a:rPr>
              <a:pPr/>
              <a:t>5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938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68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68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A1B3-648F-4EFE-88D6-E3D175538744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12/01/2024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E22B-4DB0-4961-B8C4-3019A37CB37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2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5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81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5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8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2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8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4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3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69A7985-9F75-B04D-BDFE-7D9BA44AE34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91BD05D-50DA-5D42-BCF9-7BC5C3443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9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D03601-4724-4293-A32A-3A0879C5D4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33AC3-E189-483B-9E8C-DFD5D2A186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196031-6CFC-8B42-A090-7686948BB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SOMMAIRE du PLAN STATÉGIQUE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077BE-8B8B-5D4D-B50A-2480F38AA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FFFF"/>
                </a:solidFill>
              </a:rPr>
              <a:t>2020-2024</a:t>
            </a: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8AE64B-0C33-0540-8F25-9C749425A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621" y="1556084"/>
            <a:ext cx="6512757" cy="157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167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D1CE35-5871-0944-BB40-256A3DE4E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 dirty="0" smtClean="0">
                <a:solidFill>
                  <a:srgbClr val="FFFFFF"/>
                </a:solidFill>
              </a:rPr>
              <a:t>MISE EN CONTEXT  </a:t>
            </a:r>
            <a:r>
              <a:rPr lang="en-US" sz="2100" dirty="0">
                <a:solidFill>
                  <a:srgbClr val="FFFFFF"/>
                </a:solidFill>
              </a:rPr>
              <a:t>Synopsis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2F7D7-FE6B-FE4D-8D5F-570E42E73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5" y="737937"/>
            <a:ext cx="6493974" cy="5358063"/>
          </a:xfrm>
        </p:spPr>
        <p:txBody>
          <a:bodyPr anchor="ctr">
            <a:normAutofit/>
          </a:bodyPr>
          <a:lstStyle/>
          <a:p>
            <a:r>
              <a:rPr lang="fr-FR" dirty="0"/>
              <a:t>Mississauga a une population culturelle de plus en plus diversifiée et une grande partie vit dans la pauvreté (11,8</a:t>
            </a:r>
            <a:r>
              <a:rPr lang="fr-FR" dirty="0" smtClean="0"/>
              <a:t>%)</a:t>
            </a:r>
          </a:p>
          <a:p>
            <a:r>
              <a:rPr lang="fr-FR" dirty="0" smtClean="0"/>
              <a:t>La </a:t>
            </a:r>
            <a:r>
              <a:rPr lang="fr-FR" dirty="0"/>
              <a:t>majorité des résidents de Mississauga auront besoin de soins primaires </a:t>
            </a:r>
            <a:r>
              <a:rPr lang="fr-FR" dirty="0" smtClean="0"/>
              <a:t>dans un avenir rapproché.</a:t>
            </a:r>
          </a:p>
          <a:p>
            <a:pPr lvl="1"/>
            <a:r>
              <a:rPr lang="fr-FR" sz="1400" dirty="0" smtClean="0"/>
              <a:t>40</a:t>
            </a:r>
            <a:r>
              <a:rPr lang="fr-FR" sz="1400" dirty="0"/>
              <a:t>% de la population a</a:t>
            </a:r>
            <a:r>
              <a:rPr lang="fr-FR" sz="1400" dirty="0" smtClean="0"/>
              <a:t> </a:t>
            </a:r>
            <a:r>
              <a:rPr lang="fr-FR" sz="1400" dirty="0"/>
              <a:t>une </a:t>
            </a:r>
            <a:r>
              <a:rPr lang="fr-FR" sz="1400" dirty="0" smtClean="0"/>
              <a:t>comorbidité </a:t>
            </a:r>
            <a:r>
              <a:rPr lang="fr-FR" sz="1400" dirty="0"/>
              <a:t>et aura besoin </a:t>
            </a:r>
            <a:r>
              <a:rPr lang="fr-FR" sz="1400" dirty="0" smtClean="0"/>
              <a:t>d’un suivi médicale </a:t>
            </a:r>
          </a:p>
          <a:p>
            <a:r>
              <a:rPr lang="fr-FR" dirty="0" smtClean="0"/>
              <a:t>L'Ontario </a:t>
            </a:r>
            <a:r>
              <a:rPr lang="fr-FR" dirty="0"/>
              <a:t>cherche à accroître </a:t>
            </a:r>
            <a:r>
              <a:rPr lang="fr-FR" dirty="0" smtClean="0"/>
              <a:t>l'accès aux </a:t>
            </a:r>
            <a:r>
              <a:rPr lang="fr-FR" dirty="0"/>
              <a:t>soins </a:t>
            </a:r>
            <a:r>
              <a:rPr lang="fr-FR" dirty="0" smtClean="0"/>
              <a:t>primaires</a:t>
            </a:r>
          </a:p>
          <a:p>
            <a:r>
              <a:rPr lang="fr-FR" dirty="0" smtClean="0"/>
              <a:t>CVFHT </a:t>
            </a:r>
            <a:r>
              <a:rPr lang="fr-FR" dirty="0"/>
              <a:t>crée actuellement une infrastructure pour répondre à cette demande future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A52895-3B9C-BD4D-8A1D-069319DBE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974" y="6024276"/>
            <a:ext cx="3356415" cy="8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2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FE66F-3F53-6345-8242-F32C3E5414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362C7-5C95-4B40-A882-6D81F0111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852316" cy="3386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Le CVFHT mesure l’engagement au sein des parties prenantes de l’organisation à l’aide de trois outils: sondages, entretiens et séances de </a:t>
            </a:r>
            <a:r>
              <a:rPr lang="fr-FR" dirty="0" smtClean="0"/>
              <a:t>planification</a:t>
            </a:r>
          </a:p>
          <a:p>
            <a:pPr marL="0" indent="0">
              <a:buNone/>
            </a:pPr>
            <a:r>
              <a:rPr lang="fr-FR" dirty="0" smtClean="0"/>
              <a:t>Priorité </a:t>
            </a:r>
            <a:r>
              <a:rPr lang="fr-FR" dirty="0"/>
              <a:t>aux patients: accessibilité, rapidité, compassion et soins de haute </a:t>
            </a:r>
            <a:r>
              <a:rPr lang="fr-FR" dirty="0" smtClean="0"/>
              <a:t>qualité</a:t>
            </a:r>
          </a:p>
          <a:p>
            <a:pPr marL="0" indent="0">
              <a:buNone/>
            </a:pPr>
            <a:r>
              <a:rPr lang="fr-FR" dirty="0" smtClean="0"/>
              <a:t>Méthodes </a:t>
            </a:r>
            <a:r>
              <a:rPr lang="fr-FR" dirty="0"/>
              <a:t>pour satisfaire les parties prenantes internes: renforcer la culture du lieu de travail et l'enseignement de la </a:t>
            </a:r>
            <a:r>
              <a:rPr lang="fr-FR" dirty="0" smtClean="0"/>
              <a:t>médecine</a:t>
            </a:r>
          </a:p>
          <a:p>
            <a:pPr marL="0" indent="0">
              <a:buNone/>
            </a:pPr>
            <a:r>
              <a:rPr lang="fr-FR" dirty="0" smtClean="0"/>
              <a:t>Principales </a:t>
            </a:r>
            <a:r>
              <a:rPr lang="fr-FR" dirty="0"/>
              <a:t>forces externes face à CVFHT</a:t>
            </a:r>
            <a:r>
              <a:rPr lang="fr-FR" dirty="0" smtClean="0"/>
              <a:t>:</a:t>
            </a:r>
          </a:p>
          <a:p>
            <a:pPr marL="228600" lvl="1" indent="0">
              <a:buNone/>
            </a:pPr>
            <a:r>
              <a:rPr lang="fr-FR" sz="1400" dirty="0" smtClean="0"/>
              <a:t>Population </a:t>
            </a:r>
            <a:r>
              <a:rPr lang="fr-FR" sz="1400" dirty="0"/>
              <a:t>/ urbanisation croissante, technologie des patients en évolution rapide, </a:t>
            </a:r>
            <a:r>
              <a:rPr lang="fr-FR" sz="1400" dirty="0" smtClean="0"/>
              <a:t>changements au sein  </a:t>
            </a:r>
            <a:r>
              <a:rPr lang="fr-FR" sz="1400" dirty="0"/>
              <a:t>du système de santé provincial, évolution des soins primaires vers la collaboration, </a:t>
            </a:r>
            <a:r>
              <a:rPr lang="fr-FR" sz="1400" dirty="0" smtClean="0"/>
              <a:t>options de consultation </a:t>
            </a:r>
            <a:r>
              <a:rPr lang="fr-FR" sz="1400" dirty="0"/>
              <a:t>limitées pour les patients</a:t>
            </a:r>
            <a:endParaRPr lang="en-US" sz="14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6167BC-C6C1-8944-A330-094451B66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974" y="6024276"/>
            <a:ext cx="3356415" cy="8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87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228850"/>
            <a:ext cx="8229600" cy="7292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PLAN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Stratégique</a:t>
            </a:r>
            <a:r>
              <a:rPr lang="en-US" sz="2800" b="1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smtClean="0">
                <a:solidFill>
                  <a:schemeClr val="accent2">
                    <a:lumMod val="50000"/>
                  </a:schemeClr>
                </a:solidFill>
              </a:rPr>
              <a:t>2020-2024</a:t>
            </a:r>
            <a:endParaRPr lang="en-CA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E7A5A-1EA4-4133-A7A7-F8C0C788F9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631028" y="4966727"/>
            <a:ext cx="2743200" cy="874225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05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</a:t>
            </a:r>
            <a:r>
              <a:rPr lang="fr-FR" sz="105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apprentissage </a:t>
            </a:r>
            <a:r>
              <a:rPr lang="fr-FR" sz="105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</a:t>
            </a:r>
          </a:p>
          <a:p>
            <a:pPr algn="ctr"/>
            <a:r>
              <a:rPr lang="fr-FR" sz="105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Exceller </a:t>
            </a:r>
            <a:r>
              <a:rPr lang="fr-FR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nos connaissances et compétences pour améliorer la façon dont nous prodiguons les soins.</a:t>
            </a:r>
            <a:endParaRPr lang="en-CA" sz="105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724075" y="3860640"/>
            <a:ext cx="2743200" cy="90710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Bienveillance et </a:t>
            </a:r>
            <a:r>
              <a:rPr lang="fr-FR" sz="11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</a:p>
          <a:p>
            <a:pPr algn="ctr"/>
            <a:r>
              <a:rPr lang="fr-FR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Démontrer </a:t>
            </a:r>
            <a:r>
              <a:rPr lang="fr-FR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notre compassion et notre respect pour nos patients.</a:t>
            </a:r>
            <a:endParaRPr lang="en-US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71261" y="3876714"/>
            <a:ext cx="2743200" cy="87496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Intégrité et </a:t>
            </a:r>
            <a:r>
              <a:rPr lang="fr-FR" sz="105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responsabilité</a:t>
            </a:r>
          </a:p>
          <a:p>
            <a:pPr algn="ctr"/>
            <a:r>
              <a:rPr lang="fr-FR" sz="105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Offrir </a:t>
            </a:r>
            <a:r>
              <a:rPr lang="fr-FR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soins de haute qualité et rendre des comptes à nos patients, à notre personnel et au gouvernement.</a:t>
            </a:r>
            <a:endParaRPr lang="en-US" sz="105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724075" y="4966727"/>
            <a:ext cx="2743200" cy="87422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</a:p>
          <a:p>
            <a:pPr algn="ctr"/>
            <a:r>
              <a:rPr lang="fr-FR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Privilégier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soins collaboratifs et les partenariats, tant à l'intérieur qu'à l'extérieur du CVFHT.</a:t>
            </a:r>
            <a:endParaRPr lang="en-CA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515275" y="3876714"/>
            <a:ext cx="2743200" cy="906615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Être </a:t>
            </a:r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excellent sur les plans interprofessionnel, clinique et académique pour fournir les meilleurs soins aux patients.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537981" y="4966727"/>
            <a:ext cx="2743200" cy="87422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Inclusivité</a:t>
            </a:r>
            <a:endParaRPr lang="fr-FR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Créer </a:t>
            </a:r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espace inclusif pour les patients et le personnel de tous les </a:t>
            </a:r>
            <a:r>
              <a:rPr lang="fr-FR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milieux.</a:t>
            </a:r>
            <a:endParaRPr lang="en-CA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24075" y="3136612"/>
            <a:ext cx="906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principes directeurs des comportements et des actions vécus par l'organisation et ses membres au quotidien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4074" y="1981856"/>
            <a:ext cx="83724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Mission: </a:t>
            </a:r>
            <a:r>
              <a:rPr 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 </a:t>
            </a:r>
            <a:r>
              <a:rPr 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inspirante et </a:t>
            </a:r>
            <a:r>
              <a:rPr 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fonctionnelle </a:t>
            </a:r>
            <a:r>
              <a:rPr 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lié au </a:t>
            </a:r>
            <a:r>
              <a:rPr 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l’organisation</a:t>
            </a:r>
            <a:r>
              <a:rPr 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66937" y="2662677"/>
            <a:ext cx="8486725" cy="340519"/>
          </a:xfrm>
          <a:prstGeom prst="roundRect">
            <a:avLst/>
          </a:prstGeom>
          <a:noFill/>
          <a:ln w="28575">
            <a:solidFill>
              <a:srgbClr val="CCCD0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Façonner l'avenir des soins primaires par l'éducation et des soins collaboratifs de haute qualité</a:t>
            </a:r>
            <a:endParaRPr lang="en-US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724075" y="1025065"/>
            <a:ext cx="8534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l’articulation des rêves </a:t>
            </a:r>
            <a:r>
              <a:rPr 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espoirs d’une organisation pour l’avenir</a:t>
            </a:r>
            <a:r>
              <a:rPr lang="en-CA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43199" y="1456169"/>
            <a:ext cx="6934200" cy="340519"/>
          </a:xfrm>
          <a:prstGeom prst="roundRect">
            <a:avLst/>
          </a:prstGeom>
          <a:noFill/>
          <a:ln w="28575">
            <a:solidFill>
              <a:srgbClr val="005D5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i="1">
                <a:latin typeface="Arial" panose="020B0604020202020204" pitchFamily="34" charset="0"/>
                <a:cs typeface="Arial" panose="020B0604020202020204" pitchFamily="34" charset="0"/>
              </a:rPr>
              <a:t>Partenariat pour fournir d'excellents soins primaires</a:t>
            </a:r>
            <a:endParaRPr lang="en-US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74BC6D8-7AD8-0646-9EC1-72AE15C14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2974" y="6024276"/>
            <a:ext cx="3356415" cy="8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94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533819" y="6477000"/>
            <a:ext cx="984019" cy="273844"/>
          </a:xfrm>
        </p:spPr>
        <p:txBody>
          <a:bodyPr/>
          <a:lstStyle/>
          <a:p>
            <a:fld id="{2890E22B-4DB0-4961-B8C4-3019A37CB37E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</a:t>
            </a:fld>
            <a:endParaRPr lang="en-CA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5535" y="1478300"/>
            <a:ext cx="2276348" cy="9600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en-US" sz="1200" b="1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Améliorer</a:t>
            </a:r>
            <a:r>
              <a:rPr lang="en-US" sz="12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l’accès</a:t>
            </a:r>
            <a:r>
              <a:rPr lang="en-US" sz="12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aux </a:t>
            </a:r>
            <a:r>
              <a:rPr lang="en-US" sz="1200" b="1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soins</a:t>
            </a:r>
            <a:r>
              <a:rPr lang="en-US" sz="12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les </a:t>
            </a:r>
            <a:r>
              <a:rPr lang="en-US" sz="1200" b="1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communautés</a:t>
            </a:r>
            <a:r>
              <a:rPr lang="en-US" sz="12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200" b="1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déservies</a:t>
            </a:r>
            <a:endParaRPr lang="fr-CA" sz="12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066" y="1477298"/>
            <a:ext cx="2426109" cy="962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Habileté</a:t>
            </a:r>
            <a:r>
              <a:rPr lang="en-US" sz="12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200" b="1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déveloper</a:t>
            </a:r>
            <a:r>
              <a:rPr lang="en-US" sz="12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notre</a:t>
            </a:r>
            <a:r>
              <a:rPr lang="en-US" sz="12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équipe</a:t>
            </a:r>
            <a:r>
              <a:rPr lang="en-US" sz="12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511" y="1477297"/>
            <a:ext cx="2215682" cy="958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Offrir une formation clinique de </a:t>
            </a:r>
            <a:r>
              <a:rPr lang="fr-FR" sz="12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haut niveau</a:t>
            </a:r>
            <a:endParaRPr lang="en-CA" sz="1200" b="1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0400" y="1673432"/>
            <a:ext cx="1614253" cy="675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BUTS</a:t>
            </a:r>
            <a:endParaRPr lang="en-US" sz="12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788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quoi consistent-</a:t>
            </a:r>
            <a:r>
              <a:rPr lang="en-US" sz="9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ils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9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9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4643" y="3167799"/>
            <a:ext cx="2435531" cy="2010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Bâtir</a:t>
            </a:r>
            <a:r>
              <a:rPr lang="fr-FR" sz="1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équipes durables pour soutenir l'expérience des patients et des </a:t>
            </a:r>
            <a:r>
              <a:rPr lang="fr-FR" sz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prestataires</a:t>
            </a:r>
          </a:p>
          <a:p>
            <a:r>
              <a:rPr lang="fr-FR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Promouvoir</a:t>
            </a:r>
            <a:r>
              <a:rPr lang="fr-FR" sz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l'apprentissage et le développement continus à tous les niveaux de </a:t>
            </a:r>
            <a:r>
              <a:rPr lang="fr-FR" sz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l'organisation</a:t>
            </a:r>
          </a:p>
          <a:p>
            <a:r>
              <a:rPr lang="fr-FR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Chercher </a:t>
            </a:r>
            <a:r>
              <a:rPr lang="fr-FR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améliorer </a:t>
            </a:r>
            <a:r>
              <a:rPr lang="fr-FR" sz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santé </a:t>
            </a:r>
            <a:r>
              <a:rPr lang="fr-FR" sz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globale des clients de CVFHT </a:t>
            </a:r>
            <a:r>
              <a:rPr lang="fr-FR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des patients dans la communauté par des initiatives de partenariat</a:t>
            </a:r>
            <a:endParaRPr lang="en-US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93091" y="3167800"/>
            <a:ext cx="2215681" cy="20107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Prioriser </a:t>
            </a:r>
            <a:r>
              <a:rPr lang="fr-FR" sz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FR" sz="105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mettre en valeur la formation universitaire en médecine </a:t>
            </a:r>
            <a:r>
              <a:rPr lang="fr-FR" sz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familiale</a:t>
            </a:r>
          </a:p>
          <a:p>
            <a:r>
              <a:rPr lang="fr-FR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Faire </a:t>
            </a:r>
            <a:r>
              <a:rPr lang="fr-FR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évoluer </a:t>
            </a:r>
            <a:r>
              <a:rPr lang="fr-FR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programme de formation en médecine familiale pour inclure </a:t>
            </a:r>
            <a:r>
              <a:rPr lang="fr-FR" sz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formations de d’autres professionnelles </a:t>
            </a:r>
          </a:p>
          <a:p>
            <a:r>
              <a:rPr lang="fr-FR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Gérer</a:t>
            </a:r>
            <a:r>
              <a:rPr lang="fr-FR" sz="105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ressources pour être des leaders efficaces dans les soins </a:t>
            </a:r>
            <a:r>
              <a:rPr lang="fr-FR" sz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santé primaires</a:t>
            </a:r>
            <a:endParaRPr lang="en-US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61603" y="3167802"/>
            <a:ext cx="2290280" cy="2010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Grandir </a:t>
            </a:r>
            <a:r>
              <a:rPr lang="fr-FR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manière ciblée pour répondre aux besoins uniques de la </a:t>
            </a:r>
            <a:r>
              <a:rPr lang="fr-FR" sz="105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communauté</a:t>
            </a:r>
          </a:p>
          <a:p>
            <a:endParaRPr lang="fr-FR" sz="105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Partenariat </a:t>
            </a:r>
            <a:r>
              <a:rPr lang="fr-FR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améliorer l'accès des patients aux services spécialisés et </a:t>
            </a:r>
            <a:r>
              <a:rPr lang="fr-FR" sz="105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communautaires</a:t>
            </a:r>
          </a:p>
          <a:p>
            <a:endParaRPr lang="fr-FR" sz="10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Faire </a:t>
            </a:r>
            <a:r>
              <a:rPr lang="fr-FR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progresser </a:t>
            </a:r>
            <a:r>
              <a:rPr lang="fr-FR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soins virtuels </a:t>
            </a:r>
            <a:r>
              <a:rPr lang="fr-FR" sz="105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les opportunités </a:t>
            </a:r>
            <a:r>
              <a:rPr lang="fr-FR" sz="10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d'innovation</a:t>
            </a:r>
            <a:endParaRPr lang="en-US" sz="10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0669" y="2558775"/>
            <a:ext cx="7247168" cy="4412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Expérience</a:t>
            </a:r>
            <a:r>
              <a:rPr lang="en-CA" sz="105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patient    </a:t>
            </a:r>
            <a:r>
              <a:rPr lang="en-CA" sz="105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   </a:t>
            </a:r>
            <a:r>
              <a:rPr lang="en-CA" sz="105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Expérience</a:t>
            </a:r>
            <a:r>
              <a:rPr lang="en-CA" sz="105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du </a:t>
            </a:r>
            <a:r>
              <a:rPr lang="en-CA" sz="105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fournisseur</a:t>
            </a:r>
            <a:r>
              <a:rPr lang="en-CA" sz="105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de </a:t>
            </a:r>
            <a:r>
              <a:rPr lang="en-CA" sz="105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soin</a:t>
            </a:r>
            <a:r>
              <a:rPr lang="en-CA" sz="105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CA" sz="105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   </a:t>
            </a:r>
            <a:r>
              <a:rPr lang="en-CA" sz="105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endParaRPr lang="en-CA" sz="105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61284" y="2540701"/>
            <a:ext cx="16142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US" sz="9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mesurer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notre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success et </a:t>
            </a:r>
            <a:r>
              <a:rPr lang="en-US" sz="9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l’atteinte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buts ?</a:t>
            </a:r>
            <a:endParaRPr lang="en-CA" sz="9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4425" y="3305868"/>
            <a:ext cx="1308100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Méthode</a:t>
            </a:r>
            <a:endParaRPr lang="en-US" sz="12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75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Quelles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actions </a:t>
            </a:r>
            <a:r>
              <a:rPr lang="en-US" sz="9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seront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prises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afin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d’atteindre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buts ?</a:t>
            </a:r>
            <a:endParaRPr lang="en-CA" sz="9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28760" y="5356145"/>
            <a:ext cx="1614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Exécution</a:t>
            </a:r>
            <a:r>
              <a:rPr lang="en-US" sz="1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plan </a:t>
            </a:r>
            <a:endParaRPr lang="en-CA" sz="825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61144" y="5317861"/>
            <a:ext cx="7247168" cy="3725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opérationnel annuel élaboré chaque année avec des actions et initiatives spécifiques </a:t>
            </a:r>
            <a:r>
              <a:rPr lang="fr-FR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lien avec </a:t>
            </a:r>
            <a:r>
              <a:rPr lang="fr-FR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plan </a:t>
            </a:r>
            <a:r>
              <a:rPr lang="fr-FR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stratégique tout </a:t>
            </a:r>
            <a:r>
              <a:rPr lang="fr-FR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maintenant  </a:t>
            </a:r>
            <a:r>
              <a:rPr lang="fr-FR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pérennité.</a:t>
            </a:r>
            <a:endParaRPr lang="en-CA" sz="9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1828800" y="204601"/>
            <a:ext cx="9031886" cy="729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2800" b="1" dirty="0" smtClean="0">
                <a:solidFill>
                  <a:srgbClr val="00BABE">
                    <a:lumMod val="50000"/>
                  </a:srgbClr>
                </a:solidFill>
              </a:rPr>
              <a:t>Cadre du plan </a:t>
            </a:r>
            <a:r>
              <a:rPr lang="en-US" sz="2800" b="1" dirty="0" err="1" smtClean="0">
                <a:solidFill>
                  <a:srgbClr val="00BABE">
                    <a:lumMod val="50000"/>
                  </a:srgbClr>
                </a:solidFill>
              </a:rPr>
              <a:t>Stratégique</a:t>
            </a:r>
            <a:endParaRPr lang="en-CA" sz="2800" b="1" dirty="0">
              <a:solidFill>
                <a:srgbClr val="00BABE">
                  <a:lumMod val="50000"/>
                </a:srgbClr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6EA4975-F3BB-0348-BD66-6F5D451854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2974" y="6024276"/>
            <a:ext cx="3356415" cy="8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1909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567</Words>
  <Application>Microsoft Office PowerPoint</Application>
  <PresentationFormat>Widescreen</PresentationFormat>
  <Paragraphs>61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Wingdings</vt:lpstr>
      <vt:lpstr>Parcel</vt:lpstr>
      <vt:lpstr>SOMMAIRE du PLAN STATÉGIQUE</vt:lpstr>
      <vt:lpstr>MISE EN CONTEXT  Synopsis </vt:lpstr>
      <vt:lpstr>Method</vt:lpstr>
      <vt:lpstr>PLAN Stratégique 2020-2024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Summary</dc:title>
  <dc:creator>Jiabo Andrew Fear</dc:creator>
  <cp:lastModifiedBy>Batizi, Timea</cp:lastModifiedBy>
  <cp:revision>22</cp:revision>
  <dcterms:created xsi:type="dcterms:W3CDTF">2020-11-13T02:01:40Z</dcterms:created>
  <dcterms:modified xsi:type="dcterms:W3CDTF">2024-01-12T13:14:23Z</dcterms:modified>
</cp:coreProperties>
</file>